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48"/>
  </p:handoutMasterIdLst>
  <p:sldIdLst>
    <p:sldId id="256" r:id="rId2"/>
    <p:sldId id="295" r:id="rId3"/>
    <p:sldId id="296" r:id="rId4"/>
    <p:sldId id="297" r:id="rId5"/>
    <p:sldId id="301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302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8" r:id="rId45"/>
    <p:sldId id="299" r:id="rId46"/>
    <p:sldId id="300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Knyga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t-LT"/>
  <c:style val="37"/>
  <c:chart>
    <c:plotArea>
      <c:layout/>
      <c:barChart>
        <c:barDir val="col"/>
        <c:grouping val="clustered"/>
        <c:ser>
          <c:idx val="0"/>
          <c:order val="0"/>
          <c:cat>
            <c:strRef>
              <c:f>Lapas1!$A$3:$A$4</c:f>
              <c:strCache>
                <c:ptCount val="2"/>
                <c:pt idx="0">
                  <c:v>Vaikinai  39 proc.</c:v>
                </c:pt>
                <c:pt idx="1">
                  <c:v>Merginos 61 proc.</c:v>
                </c:pt>
              </c:strCache>
            </c:strRef>
          </c:cat>
          <c:val>
            <c:numRef>
              <c:f>Lapas1!$B$3:$B$4</c:f>
              <c:numCache>
                <c:formatCode>0%</c:formatCode>
                <c:ptCount val="2"/>
                <c:pt idx="0">
                  <c:v>0.39000000000000035</c:v>
                </c:pt>
                <c:pt idx="1">
                  <c:v>0.61000000000000054</c:v>
                </c:pt>
              </c:numCache>
            </c:numRef>
          </c:val>
        </c:ser>
        <c:axId val="54198656"/>
        <c:axId val="54200192"/>
      </c:barChart>
      <c:catAx>
        <c:axId val="54198656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 sz="1800" b="1"/>
            </a:pPr>
            <a:endParaRPr lang="lt-LT"/>
          </a:p>
        </c:txPr>
        <c:crossAx val="54200192"/>
        <c:crosses val="autoZero"/>
        <c:auto val="1"/>
        <c:lblAlgn val="ctr"/>
        <c:lblOffset val="100"/>
      </c:catAx>
      <c:valAx>
        <c:axId val="54200192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en-US" sz="1600"/>
            </a:pPr>
            <a:endParaRPr lang="lt-LT"/>
          </a:p>
        </c:txPr>
        <c:crossAx val="54198656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t-LT"/>
  <c:chart>
    <c:plotArea>
      <c:layout>
        <c:manualLayout>
          <c:layoutTarget val="inner"/>
          <c:xMode val="edge"/>
          <c:yMode val="edge"/>
          <c:x val="0.34373980281661637"/>
          <c:y val="4.1157556270096457E-2"/>
          <c:w val="0.62414090751785478"/>
          <c:h val="0.8485209509583006"/>
        </c:manualLayout>
      </c:layout>
      <c:barChart>
        <c:barDir val="bar"/>
        <c:grouping val="clustered"/>
        <c:ser>
          <c:idx val="0"/>
          <c:order val="0"/>
          <c:tx>
            <c:strRef>
              <c:f>Lapas1!$B$1</c:f>
              <c:strCache>
                <c:ptCount val="1"/>
                <c:pt idx="0">
                  <c:v>Stulpelis1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lt-LT"/>
              </a:p>
            </c:txPr>
            <c:showVal val="1"/>
          </c:dLbls>
          <c:cat>
            <c:strRef>
              <c:f>Lapas1!$A$2:$A$5</c:f>
              <c:strCache>
                <c:ptCount val="4"/>
                <c:pt idx="0">
                  <c:v>Taip, susiduriu dažnai</c:v>
                </c:pt>
                <c:pt idx="1">
                  <c:v>Taip, bet susiduriu retai</c:v>
                </c:pt>
                <c:pt idx="2">
                  <c:v>Taip, esu susidūręs tik kartą</c:v>
                </c:pt>
                <c:pt idx="3">
                  <c:v>Ne </c:v>
                </c:pt>
              </c:strCache>
            </c:strRef>
          </c:cat>
          <c:val>
            <c:numRef>
              <c:f>Lapas1!$B$2:$B$5</c:f>
              <c:numCache>
                <c:formatCode>General</c:formatCode>
                <c:ptCount val="4"/>
                <c:pt idx="0">
                  <c:v>4.3</c:v>
                </c:pt>
                <c:pt idx="1">
                  <c:v>3.5</c:v>
                </c:pt>
                <c:pt idx="2">
                  <c:v>3.5</c:v>
                </c:pt>
                <c:pt idx="3">
                  <c:v>88.7</c:v>
                </c:pt>
              </c:numCache>
            </c:numRef>
          </c:val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Stulpelis2</c:v>
                </c:pt>
              </c:strCache>
            </c:strRef>
          </c:tx>
          <c:cat>
            <c:strRef>
              <c:f>Lapas1!$A$2:$A$5</c:f>
              <c:strCache>
                <c:ptCount val="4"/>
                <c:pt idx="0">
                  <c:v>Taip, susiduriu dažnai</c:v>
                </c:pt>
                <c:pt idx="1">
                  <c:v>Taip, bet susiduriu retai</c:v>
                </c:pt>
                <c:pt idx="2">
                  <c:v>Taip, esu susidūręs tik kartą</c:v>
                </c:pt>
                <c:pt idx="3">
                  <c:v>Ne </c:v>
                </c:pt>
              </c:strCache>
            </c:strRef>
          </c:cat>
          <c:val>
            <c:numRef>
              <c:f>Lapas1!$C$2:$C$5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Lapas1!$D$1</c:f>
              <c:strCache>
                <c:ptCount val="1"/>
                <c:pt idx="0">
                  <c:v>Stulpelis3</c:v>
                </c:pt>
              </c:strCache>
            </c:strRef>
          </c:tx>
          <c:cat>
            <c:strRef>
              <c:f>Lapas1!$A$2:$A$5</c:f>
              <c:strCache>
                <c:ptCount val="4"/>
                <c:pt idx="0">
                  <c:v>Taip, susiduriu dažnai</c:v>
                </c:pt>
                <c:pt idx="1">
                  <c:v>Taip, bet susiduriu retai</c:v>
                </c:pt>
                <c:pt idx="2">
                  <c:v>Taip, esu susidūręs tik kartą</c:v>
                </c:pt>
                <c:pt idx="3">
                  <c:v>Ne </c:v>
                </c:pt>
              </c:strCache>
            </c:strRef>
          </c:cat>
          <c:val>
            <c:numRef>
              <c:f>Lapas1!$D$2:$D$5</c:f>
              <c:numCache>
                <c:formatCode>General</c:formatCode>
                <c:ptCount val="4"/>
              </c:numCache>
            </c:numRef>
          </c:val>
        </c:ser>
        <c:axId val="69483904"/>
        <c:axId val="69482368"/>
      </c:barChart>
      <c:valAx>
        <c:axId val="69482368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lt-LT"/>
          </a:p>
        </c:txPr>
        <c:crossAx val="69483904"/>
        <c:crosses val="autoZero"/>
        <c:crossBetween val="between"/>
      </c:valAx>
      <c:catAx>
        <c:axId val="69483904"/>
        <c:scaling>
          <c:orientation val="minMax"/>
        </c:scaling>
        <c:axPos val="l"/>
        <c:tickLblPos val="nextTo"/>
        <c:txPr>
          <a:bodyPr/>
          <a:lstStyle/>
          <a:p>
            <a:pPr>
              <a:defRPr lang="en-US"/>
            </a:pPr>
            <a:endParaRPr lang="lt-LT"/>
          </a:p>
        </c:txPr>
        <c:crossAx val="69482368"/>
        <c:crosses val="autoZero"/>
        <c:auto val="1"/>
        <c:lblAlgn val="ctr"/>
        <c:lblOffset val="100"/>
      </c:catAx>
    </c:plotArea>
    <c:plotVisOnly val="1"/>
  </c:chart>
  <c:txPr>
    <a:bodyPr/>
    <a:lstStyle/>
    <a:p>
      <a:pPr>
        <a:defRPr sz="1800"/>
      </a:pPr>
      <a:endParaRPr lang="lt-LT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0.41176</cdr:x>
      <cdr:y>0.36174</cdr:y>
    </cdr:from>
    <cdr:to>
      <cdr:x>0.52288</cdr:x>
      <cdr:y>0.43409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00462" y="1785950"/>
          <a:ext cx="944569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lt-LT" sz="2000" b="1" dirty="0" smtClean="0"/>
            <a:t>%</a:t>
          </a:r>
          <a:endParaRPr lang="en-US" sz="2000" b="1" dirty="0"/>
        </a:p>
      </cdr:txBody>
    </cdr:sp>
  </cdr:relSizeAnchor>
  <cdr:relSizeAnchor xmlns:cdr="http://schemas.openxmlformats.org/drawingml/2006/chartDrawing">
    <cdr:from>
      <cdr:x>0.42017</cdr:x>
      <cdr:y>0.57878</cdr:y>
    </cdr:from>
    <cdr:to>
      <cdr:x>0.53782</cdr:x>
      <cdr:y>0.65113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71900" y="2857520"/>
          <a:ext cx="1000132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lt-LT" sz="1800" b="1" dirty="0" smtClean="0"/>
            <a:t>%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0.42857</cdr:x>
      <cdr:y>0.81479</cdr:y>
    </cdr:from>
    <cdr:to>
      <cdr:x>0.53613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43338" y="41434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lt-LT" sz="1800" b="1" dirty="0" smtClean="0"/>
            <a:t>%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0.43697</cdr:x>
      <cdr:y>0.79747</cdr:y>
    </cdr:from>
    <cdr:to>
      <cdr:x>0.52941</cdr:x>
      <cdr:y>0.87342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14776" y="4500594"/>
          <a:ext cx="785818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6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B0FA7-A573-40BC-9940-EE4BEE941F1D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D94A8-D004-4A4B-BADD-0DCF81544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ntraštė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9" name="Paantraštė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t-LT" smtClean="0"/>
              <a:t>Spustelėkite ruošinio paantraštės stiliui keisti</a:t>
            </a:r>
            <a:endParaRPr kumimoji="0" lang="en-US"/>
          </a:p>
        </p:txBody>
      </p:sp>
      <p:sp>
        <p:nvSpPr>
          <p:cNvPr id="28" name="Datos vietos rezervavimo ženklas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6A1E402-38B1-4099-B915-5F92A43895A0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17" name="Poraštės vietos rezervavimo ženklas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kaidrės numerio vietos rezervavimo ženklas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EE6E9D8-0BCB-4F8D-88FF-8EE912F144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Stačiakampis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Stačiakampis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tačiakampis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Stačiakampis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E402-38B1-4099-B915-5F92A43895A0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E9D8-0BCB-4F8D-88FF-8EE912F14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E402-38B1-4099-B915-5F92A43895A0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E9D8-0BCB-4F8D-88FF-8EE912F144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esioji jungtis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Lygiašonis trikampis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esioji jungtis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E402-38B1-4099-B915-5F92A43895A0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E9D8-0BCB-4F8D-88FF-8EE912F144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6A1E402-38B1-4099-B915-5F92A43895A0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EE6E9D8-0BCB-4F8D-88FF-8EE912F144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ačiakampis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Stačiakampis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E402-38B1-4099-B915-5F92A43895A0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E9D8-0BCB-4F8D-88FF-8EE912F144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E402-38B1-4099-B915-5F92A43895A0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E9D8-0BCB-4F8D-88FF-8EE912F144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13" name="Turinio vietos rezervavimo ženklas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E402-38B1-4099-B915-5F92A43895A0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E9D8-0BCB-4F8D-88FF-8EE912F144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Lygiašonis trikampi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E402-38B1-4099-B915-5F92A43895A0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E9D8-0BCB-4F8D-88FF-8EE912F144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esioji jungtis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Lygiašonis trikampi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E402-38B1-4099-B915-5F92A43895A0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E9D8-0BCB-4F8D-88FF-8EE912F144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esioji jungtis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iesioji jungtis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Lygiašonis trikampi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urinio vietos rezervavimo ženklas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lt-LT" smtClean="0"/>
              <a:t>Spustelėkite piktogramą, jei norite įtraukti paveikslėlį</a:t>
            </a:r>
            <a:endParaRPr kumimoji="0" lang="en-US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E402-38B1-4099-B915-5F92A43895A0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E9D8-0BCB-4F8D-88FF-8EE912F144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esioji jungtis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Lygiašonis trikampi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tačiakampis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vadinimo vietos rezervavimo ženkla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13" name="Teksto vietos rezervavimo ženklas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14" name="Datos vietos rezervavimo ženklas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6A1E402-38B1-4099-B915-5F92A43895A0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kaidrės numerio vietos rezervavimo ženklas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EE6E9D8-0BCB-4F8D-88FF-8EE912F144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Tiesioji jungtis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esioji jungtis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Lygiašonis trikampis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243786" cy="1000131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lt-LT" b="1" dirty="0" smtClean="0"/>
              <a:t/>
            </a:r>
            <a:br>
              <a:rPr lang="lt-LT" b="1" dirty="0" smtClean="0"/>
            </a:br>
            <a:r>
              <a:rPr lang="lt-LT" b="1" dirty="0"/>
              <a:t>R</a:t>
            </a:r>
            <a:r>
              <a:rPr lang="lt-LT" b="1" dirty="0" smtClean="0"/>
              <a:t>ietavo Lauryno Ivinskio gimnazija</a:t>
            </a:r>
            <a:br>
              <a:rPr lang="lt-LT" b="1" dirty="0" smtClean="0"/>
            </a:br>
            <a:r>
              <a:rPr lang="lt-LT" b="1" dirty="0"/>
              <a:t/>
            </a:r>
            <a:br>
              <a:rPr lang="lt-LT" b="1" dirty="0"/>
            </a:br>
            <a:r>
              <a:rPr lang="lt-LT" sz="3600" b="1" dirty="0" smtClean="0"/>
              <a:t>Narkotikų</a:t>
            </a:r>
            <a:r>
              <a:rPr lang="lt-LT" sz="3600" b="1" dirty="0"/>
              <a:t>, </a:t>
            </a:r>
            <a:r>
              <a:rPr lang="lt-LT" sz="3600" b="1" dirty="0" smtClean="0"/>
              <a:t>alkoholio </a:t>
            </a:r>
            <a:r>
              <a:rPr lang="lt-LT" sz="3600" b="1" dirty="0"/>
              <a:t>bei kitų psichotropinių medžiagų vartojimo problemos </a:t>
            </a:r>
            <a:r>
              <a:rPr lang="lt-LT" sz="3600" b="1" dirty="0" smtClean="0"/>
              <a:t>gimnazijoje, jos </a:t>
            </a:r>
            <a:r>
              <a:rPr lang="lt-LT" sz="3600" b="1" dirty="0"/>
              <a:t>aplinkoje</a:t>
            </a:r>
            <a:endParaRPr lang="en-US" sz="3600" dirty="0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57290" y="3643314"/>
            <a:ext cx="6858048" cy="1857388"/>
          </a:xfrm>
        </p:spPr>
        <p:txBody>
          <a:bodyPr>
            <a:normAutofit fontScale="92500" lnSpcReduction="10000"/>
          </a:bodyPr>
          <a:lstStyle/>
          <a:p>
            <a:r>
              <a:rPr lang="lt-LT" sz="2400" dirty="0" smtClean="0"/>
              <a:t>Parengė gimnazijos psichologė</a:t>
            </a:r>
          </a:p>
          <a:p>
            <a:r>
              <a:rPr lang="lt-LT" sz="2400" dirty="0" smtClean="0"/>
              <a:t>Loreta </a:t>
            </a:r>
            <a:r>
              <a:rPr lang="lt-LT" sz="2400" dirty="0" err="1" smtClean="0"/>
              <a:t>Vaškelytė-Lukoševičienė</a:t>
            </a:r>
            <a:endParaRPr lang="lt-LT" sz="2400" dirty="0" smtClean="0"/>
          </a:p>
          <a:p>
            <a:endParaRPr lang="lt-LT" dirty="0"/>
          </a:p>
          <a:p>
            <a:endParaRPr lang="lt-LT" dirty="0" smtClean="0"/>
          </a:p>
          <a:p>
            <a:r>
              <a:rPr lang="lt-LT" dirty="0" smtClean="0"/>
              <a:t>Rietavas, 2016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artotojas\Downloads\Chart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929717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artotojas\Downloads\Chart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7" cy="635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Vartotojas\Downloads\Chart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42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Vartotojas\Downloads\Chart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3999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Vartotojas\Downloads\Chart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Vartotojas\Downloads\Chart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3999" cy="6643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Vartotojas\Downloads\Chart 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rtotojas\Desktop\Ch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Vartotojas\Downloads\Chart (1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401080" cy="3571900"/>
          </a:xfrm>
        </p:spPr>
        <p:txBody>
          <a:bodyPr>
            <a:normAutofit/>
          </a:bodyPr>
          <a:lstStyle/>
          <a:p>
            <a:pPr algn="ctr"/>
            <a:r>
              <a:rPr lang="lt-LT" dirty="0" smtClean="0"/>
              <a:t>Tikslas </a:t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Išsiaiškinti </a:t>
            </a:r>
            <a:r>
              <a:rPr lang="en-US" dirty="0" err="1" smtClean="0"/>
              <a:t>alkoholio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kit</a:t>
            </a:r>
            <a:r>
              <a:rPr lang="lt-LT" dirty="0" smtClean="0"/>
              <a:t>ų</a:t>
            </a:r>
            <a:r>
              <a:rPr lang="en-US" dirty="0" smtClean="0"/>
              <a:t> </a:t>
            </a:r>
            <a:r>
              <a:rPr lang="lt-LT" dirty="0" smtClean="0"/>
              <a:t>psichotropinių </a:t>
            </a:r>
            <a:r>
              <a:rPr lang="lt-LT" dirty="0"/>
              <a:t>medžiagų paplitimą mūsų </a:t>
            </a:r>
            <a:r>
              <a:rPr lang="lt-LT" dirty="0" smtClean="0"/>
              <a:t>gimnazijoje</a:t>
            </a:r>
            <a:r>
              <a:rPr lang="en-US" dirty="0" smtClean="0"/>
              <a:t>.</a:t>
            </a:r>
            <a:r>
              <a:rPr lang="lt-LT" dirty="0"/>
              <a:t> 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Vartotojas\Downloads\Chart (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Vartotojas\Downloads\Chart (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3999" cy="7143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Vartotojas\Downloads\Chart (1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3999" cy="7072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Vartotojas\Downloads\Chart (1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0"/>
            <a:ext cx="88659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Vartotojas\Downloads\Chart (1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Vartotojas\Downloads\Chart (2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err="1" smtClean="0"/>
              <a:t>esate</a:t>
            </a:r>
            <a:r>
              <a:rPr lang="en-US" dirty="0" smtClean="0"/>
              <a:t> </a:t>
            </a:r>
            <a:r>
              <a:rPr lang="en-US" dirty="0" err="1" smtClean="0"/>
              <a:t>susid</a:t>
            </a:r>
            <a:r>
              <a:rPr lang="lt-LT" dirty="0" err="1" smtClean="0"/>
              <a:t>ūrę</a:t>
            </a:r>
            <a:r>
              <a:rPr lang="lt-LT" dirty="0" smtClean="0"/>
              <a:t> su narkotinių medžiagų vartojimu mokyklos aplinkoje?</a:t>
            </a:r>
            <a:endParaRPr lang="en-US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sz="quarter" idx="1"/>
          </p:nvPr>
        </p:nvGraphicFramePr>
        <p:xfrm>
          <a:off x="428596" y="1000108"/>
          <a:ext cx="8501122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72528" y="1928802"/>
            <a:ext cx="3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 smtClean="0"/>
              <a:t>%</a:t>
            </a:r>
            <a:endParaRPr lang="en-US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Vartotojas\Downloads\Chart (2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Vartotojas\Downloads\Chart (2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1543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 idx="4294967295"/>
          </p:nvPr>
        </p:nvSpPr>
        <p:spPr>
          <a:xfrm>
            <a:off x="714348" y="571480"/>
            <a:ext cx="8001000" cy="5143500"/>
          </a:xfrm>
        </p:spPr>
        <p:txBody>
          <a:bodyPr>
            <a:noAutofit/>
          </a:bodyPr>
          <a:lstStyle/>
          <a:p>
            <a:pPr algn="ctr"/>
            <a:r>
              <a:rPr lang="lt-LT" b="0" cap="none" dirty="0" smtClean="0">
                <a:latin typeface="Times New Roman" pitchFamily="18" charset="0"/>
                <a:cs typeface="Times New Roman" pitchFamily="18" charset="0"/>
              </a:rPr>
              <a:t>Uždaviniai</a:t>
            </a:r>
            <a:r>
              <a:rPr lang="en-US" b="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b="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b="0" cap="none" dirty="0" smtClean="0">
                <a:latin typeface="Times New Roman" pitchFamily="18" charset="0"/>
                <a:cs typeface="Times New Roman" pitchFamily="18" charset="0"/>
              </a:rPr>
              <a:t>1. Atlikti I-IV gimnazijos klasių  mokinių anketinę apklausą.</a:t>
            </a:r>
            <a:br>
              <a:rPr lang="lt-LT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b="0" cap="none" dirty="0" smtClean="0">
                <a:latin typeface="Times New Roman" pitchFamily="18" charset="0"/>
                <a:cs typeface="Times New Roman" pitchFamily="18" charset="0"/>
              </a:rPr>
              <a:t>2. Išanalizuoti rezultatus.</a:t>
            </a:r>
            <a:br>
              <a:rPr lang="lt-LT" b="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b="0" cap="none" dirty="0" smtClean="0">
                <a:latin typeface="Times New Roman" pitchFamily="18" charset="0"/>
                <a:cs typeface="Times New Roman" pitchFamily="18" charset="0"/>
              </a:rPr>
              <a:t>3. Su gautais rezultatais supažindinti gimnazijos bendruomenę.</a:t>
            </a:r>
            <a:endParaRPr lang="en-US" b="0" cap="none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Vartotojas\Downloads\Chart (2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Vartotojas\Downloads\Chart (2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9001155" cy="6572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Vartotojas\Downloads\Chart (2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Vartotojas\Downloads\Chart (3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Vartotojas\Downloads\Chart (3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Vartotojas\Downloads\Chart (3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462"/>
            <a:ext cx="8936465" cy="671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2"/>
            <a:ext cx="8865986" cy="671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Vartotojas\Downloads\Chart (3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062389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5869006"/>
          </a:xfrm>
        </p:spPr>
        <p:txBody>
          <a:bodyPr>
            <a:normAutofit/>
          </a:bodyPr>
          <a:lstStyle/>
          <a:p>
            <a:r>
              <a:rPr lang="lt-LT" b="1" dirty="0" smtClean="0"/>
              <a:t>Metodika </a:t>
            </a:r>
            <a:br>
              <a:rPr lang="lt-LT" b="1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Taikomas atsitiktinės atrankos metodas, kuris leido surinkti duomenis apie vaikus, atsižvelgiant į dvi demografines charakteristikas: amžių ir lytį. </a:t>
            </a:r>
            <a:br>
              <a:rPr lang="lt-LT" dirty="0" smtClean="0"/>
            </a:br>
            <a:r>
              <a:rPr lang="lt-LT" dirty="0" smtClean="0"/>
              <a:t>Siekiant užtikrinti konfidencialumą, apklausa pateikta anoniminė. </a:t>
            </a:r>
            <a:br>
              <a:rPr lang="lt-LT" dirty="0" smtClean="0"/>
            </a:br>
            <a:r>
              <a:rPr lang="lt-LT" dirty="0" smtClean="0"/>
              <a:t>Iš viso buvo užpildyta 115 anketų.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Vartotojas\Downloads\Chart (3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2"/>
            <a:ext cx="8838237" cy="642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Vartotojas\Downloads\Chart (3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464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rtotojas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47" y="0"/>
            <a:ext cx="9090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28694"/>
          </a:xfrm>
        </p:spPr>
        <p:txBody>
          <a:bodyPr/>
          <a:lstStyle/>
          <a:p>
            <a:r>
              <a:rPr lang="en-US" dirty="0" smtClean="0"/>
              <a:t>I</a:t>
            </a:r>
            <a:r>
              <a:rPr lang="lt-LT" dirty="0" err="1" smtClean="0"/>
              <a:t>švados</a:t>
            </a:r>
            <a:r>
              <a:rPr lang="lt-LT" dirty="0" smtClean="0"/>
              <a:t> 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329642" cy="514353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lt-LT" dirty="0" smtClean="0"/>
              <a:t>Populiariausia psichotropinė medžiaga </a:t>
            </a:r>
            <a:r>
              <a:rPr lang="en-US" dirty="0" smtClean="0"/>
              <a:t>tarp </a:t>
            </a:r>
            <a:r>
              <a:rPr lang="lt-LT" dirty="0" smtClean="0"/>
              <a:t>paauglių – alkoholis. Šios medžiagos yra vartoję 80,9 proc. 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Alkoholis dažniausiai vartojamas įvairių švenčių metu: gimtadieniai, kalendorinės, mokyklinės šventės (59,1 proc.)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26,9 proc. respondentų teigia, jog rūko. (Elektronines cigaretes rūko arba yra rūkę – 56,5 proc. apklaustųjų).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Išanalizavę </a:t>
            </a:r>
            <a:r>
              <a:rPr lang="lt-LT" dirty="0" smtClean="0"/>
              <a:t>anketos duomenis matome, kad rūko mažesnė dalis jaunuolių, tačiau rūkymas yra </a:t>
            </a:r>
            <a:r>
              <a:rPr lang="en-US" dirty="0" err="1" smtClean="0"/>
              <a:t>nuolatinis</a:t>
            </a:r>
            <a:r>
              <a:rPr lang="lt-LT" dirty="0" smtClean="0"/>
              <a:t>. Alkoholį vartoja didesnė dalis apklaustųjų, bet jo vartojimas nėra </a:t>
            </a:r>
            <a:r>
              <a:rPr lang="en-US" dirty="0" err="1" smtClean="0"/>
              <a:t>nuolatinis</a:t>
            </a:r>
            <a:r>
              <a:rPr lang="lt-LT" dirty="0" smtClean="0"/>
              <a:t>, populiarus “proginis vartojimas”.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329642" cy="5286412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4"/>
            </a:pPr>
            <a:r>
              <a:rPr lang="lt-LT" sz="2800" dirty="0" smtClean="0"/>
              <a:t>Populiariausia narkotinė medžiaga tarp respondentų “žolė” (marihuana). Tai yra išbandę 16,5 proc.  apklaustųjų.</a:t>
            </a:r>
          </a:p>
          <a:p>
            <a:pPr marL="514350" indent="-514350">
              <a:buAutoNum type="arabicPeriod" startAt="4"/>
            </a:pPr>
            <a:r>
              <a:rPr lang="lt-LT" sz="2800" dirty="0" smtClean="0"/>
              <a:t>Iš viso  narkotinių medžiagų bandė 18,1 proc. apklaustųjų.</a:t>
            </a:r>
          </a:p>
          <a:p>
            <a:pPr marL="514350" indent="-514350">
              <a:buAutoNum type="arabicPeriod" startAt="4"/>
            </a:pPr>
            <a:r>
              <a:rPr lang="lt-LT" sz="2800" dirty="0" smtClean="0"/>
              <a:t>Trečdalis apklaustųjų teigia, kad pakankamai žinių apie narkotines medžiagas gauna gimnazijoje, kiti teigia, jog informacijos gauna iš kitų šaltinių. 7,2 proc. apklaustųjų sako, kad neturi žinių apie narkotines medžiagas.</a:t>
            </a:r>
          </a:p>
          <a:p>
            <a:endParaRPr lang="lt-LT" sz="2800" dirty="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Rekomendacijos 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01080" cy="497207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lt-LT" dirty="0" smtClean="0"/>
              <a:t>LR Vaiko minimalios ir vidutinės priežiūros įstatyme numatyta mokyklos vadovo prievolė užtikrinti sveiką ir saugią mokyklos aplinką. Vienas iš galimų sprendimo būdų – aplinkos testavimas. 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Atmintinė tėvams. “Kur kreiptis pagalbos, jei Jūsų vaikas vartoja psichoaktyviąsias medžiagas”.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Įtraukti tėvus į psichoaktyviųjų medžiagų vartojimo prevenciją.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Respondent</a:t>
            </a:r>
            <a:r>
              <a:rPr lang="lt-LT" dirty="0" smtClean="0"/>
              <a:t>ų pasiskirstymas pagal lytį</a:t>
            </a:r>
            <a:endParaRPr lang="en-US" dirty="0"/>
          </a:p>
        </p:txBody>
      </p:sp>
      <p:graphicFrame>
        <p:nvGraphicFramePr>
          <p:cNvPr id="6" name="Diagrama 5"/>
          <p:cNvGraphicFramePr/>
          <p:nvPr/>
        </p:nvGraphicFramePr>
        <p:xfrm>
          <a:off x="357158" y="1285860"/>
          <a:ext cx="8501122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rtotojas\Downloads\Ch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4803"/>
            <a:ext cx="9144000" cy="64531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rtotojas\Downloads\Chart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artotojas\Downloads\Chart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42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artotojas\Downloads\Chart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0"/>
            <a:ext cx="9001155" cy="635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lmė">
  <a:themeElements>
    <a:clrScheme name="Kilmė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Kilmė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ilmė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162</TotalTime>
  <Words>236</Words>
  <Application>Microsoft Office PowerPoint</Application>
  <PresentationFormat>Demonstracija ekrane (4:3)</PresentationFormat>
  <Paragraphs>27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46</vt:i4>
      </vt:variant>
    </vt:vector>
  </HeadingPairs>
  <TitlesOfParts>
    <vt:vector size="47" baseType="lpstr">
      <vt:lpstr>Kilmė</vt:lpstr>
      <vt:lpstr> Rietavo Lauryno Ivinskio gimnazija  Narkotikų, alkoholio bei kitų psichotropinių medžiagų vartojimo problemos gimnazijoje, jos aplinkoje</vt:lpstr>
      <vt:lpstr>Tikslas   Išsiaiškinti alkoholio ir kitų psichotropinių medžiagų paplitimą mūsų gimnazijoje. </vt:lpstr>
      <vt:lpstr>Uždaviniai  1. Atlikti I-IV gimnazijos klasių  mokinių anketinę apklausą. 2. Išanalizuoti rezultatus. 3. Su gautais rezultatais supažindinti gimnazijos bendruomenę.</vt:lpstr>
      <vt:lpstr>Metodika   Taikomas atsitiktinės atrankos metodas, kuris leido surinkti duomenis apie vaikus, atsižvelgiant į dvi demografines charakteristikas: amžių ir lytį.  Siekiant užtikrinti konfidencialumą, apklausa pateikta anoniminė.  Iš viso buvo užpildyta 115 anketų.</vt:lpstr>
      <vt:lpstr>Respondentų pasiskirstymas pagal lytį</vt:lpstr>
      <vt:lpstr>Skaidrė 6</vt:lpstr>
      <vt:lpstr>Skaidrė 7</vt:lpstr>
      <vt:lpstr>Skaidrė 8</vt:lpstr>
      <vt:lpstr>Skaidrė 9</vt:lpstr>
      <vt:lpstr>Skaidrė 10</vt:lpstr>
      <vt:lpstr>Skaidrė 11</vt:lpstr>
      <vt:lpstr>Skaidrė 12</vt:lpstr>
      <vt:lpstr>Skaidrė 13</vt:lpstr>
      <vt:lpstr>Skaidrė 14</vt:lpstr>
      <vt:lpstr>Skaidrė 15</vt:lpstr>
      <vt:lpstr>Skaidrė 16</vt:lpstr>
      <vt:lpstr>Skaidrė 17</vt:lpstr>
      <vt:lpstr>Skaidrė 18</vt:lpstr>
      <vt:lpstr>Skaidrė 19</vt:lpstr>
      <vt:lpstr>Skaidrė 20</vt:lpstr>
      <vt:lpstr>Skaidrė 21</vt:lpstr>
      <vt:lpstr>Skaidrė 22</vt:lpstr>
      <vt:lpstr>Skaidrė 23</vt:lpstr>
      <vt:lpstr>Skaidrė 24</vt:lpstr>
      <vt:lpstr>Skaidrė 25</vt:lpstr>
      <vt:lpstr>Skaidrė 26</vt:lpstr>
      <vt:lpstr>Ar esate susidūrę su narkotinių medžiagų vartojimu mokyklos aplinkoje?</vt:lpstr>
      <vt:lpstr>Skaidrė 28</vt:lpstr>
      <vt:lpstr>Skaidrė 29</vt:lpstr>
      <vt:lpstr>Skaidrė 30</vt:lpstr>
      <vt:lpstr>Skaidrė 31</vt:lpstr>
      <vt:lpstr>Skaidrė 32</vt:lpstr>
      <vt:lpstr>Skaidrė 33</vt:lpstr>
      <vt:lpstr>Skaidrė 34</vt:lpstr>
      <vt:lpstr>Skaidrė 35</vt:lpstr>
      <vt:lpstr>Skaidrė 36</vt:lpstr>
      <vt:lpstr>Skaidrė 37</vt:lpstr>
      <vt:lpstr>Skaidrė 38</vt:lpstr>
      <vt:lpstr>Skaidrė 39</vt:lpstr>
      <vt:lpstr>Skaidrė 40</vt:lpstr>
      <vt:lpstr>Skaidrė 41</vt:lpstr>
      <vt:lpstr>Skaidrė 42</vt:lpstr>
      <vt:lpstr>Skaidrė 43</vt:lpstr>
      <vt:lpstr>Išvados </vt:lpstr>
      <vt:lpstr>Skaidrė 45</vt:lpstr>
      <vt:lpstr>Rekomendacijos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Skaidrė 1</dc:title>
  <dc:creator>Vartotojas</dc:creator>
  <cp:lastModifiedBy>Mokytoja</cp:lastModifiedBy>
  <cp:revision>31</cp:revision>
  <dcterms:created xsi:type="dcterms:W3CDTF">2016-03-30T05:54:24Z</dcterms:created>
  <dcterms:modified xsi:type="dcterms:W3CDTF">2016-04-18T08:32:08Z</dcterms:modified>
</cp:coreProperties>
</file>